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Bold" panose="020B0604020202020204" charset="0"/>
      <p:regular r:id="rId18"/>
    </p:embeddedFont>
    <p:embeddedFont>
      <p:font typeface="League Spartan" panose="020B0604020202020204" charset="0"/>
      <p:regular r:id="rId19"/>
    </p:embeddedFont>
    <p:embeddedFont>
      <p:font typeface="Mont Bold" panose="020B0604020202020204" charset="0"/>
      <p:regular r:id="rId20"/>
    </p:embeddedFont>
    <p:embeddedFont>
      <p:font typeface="Poppins" panose="000005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468"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Byte Brawlers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 y="170159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Problem statement</a:t>
            </a:r>
          </a:p>
        </p:txBody>
      </p:sp>
      <p:sp>
        <p:nvSpPr>
          <p:cNvPr id="6" name="TextBox 6"/>
          <p:cNvSpPr txBox="1"/>
          <p:nvPr/>
        </p:nvSpPr>
        <p:spPr>
          <a:xfrm>
            <a:off x="903091" y="4315198"/>
            <a:ext cx="7696631" cy="3827971"/>
          </a:xfrm>
          <a:prstGeom prst="rect">
            <a:avLst/>
          </a:prstGeom>
        </p:spPr>
        <p:txBody>
          <a:bodyPr lIns="0" tIns="0" rIns="0" bIns="0" rtlCol="0" anchor="t">
            <a:spAutoFit/>
          </a:bodyPr>
          <a:lstStyle/>
          <a:p>
            <a:pPr marL="0" lvl="0" indent="0" algn="l">
              <a:lnSpc>
                <a:spcPts val="2954"/>
              </a:lnSpc>
              <a:spcBef>
                <a:spcPct val="0"/>
              </a:spcBef>
            </a:pPr>
            <a:r>
              <a:rPr lang="en-US" sz="2000" b="0" i="0" dirty="0">
                <a:solidFill>
                  <a:srgbClr val="ECECF1"/>
                </a:solidFill>
                <a:effectLst/>
                <a:latin typeface="League Spartan" panose="020B0604020202020204" charset="0"/>
              </a:rPr>
              <a:t>Create an efficient online health practice management website for doctors and patients. Users can register or log in with their credentials to access their profiles. Key features include appointment scheduling for both doctors and patients, the ability for doctors to upload X-rays and files, and the ability for patients to view them. The platform should also facilitate treatment planning by offering alternatives, cost estimates, and bill generation. This process should be seamless for both doctors and patients.</a:t>
            </a:r>
            <a:endParaRPr lang="en-US" sz="1969" u="none" strike="noStrike" dirty="0">
              <a:solidFill>
                <a:srgbClr val="F5F5F3"/>
              </a:solidFill>
              <a:latin typeface="League Spartan" panose="020B0604020202020204" charset="0"/>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7888087"/>
            <a:chOff x="0" y="190500"/>
            <a:chExt cx="10168642" cy="10517452"/>
          </a:xfrm>
        </p:grpSpPr>
        <p:sp>
          <p:nvSpPr>
            <p:cNvPr id="11" name="TextBox 11"/>
            <p:cNvSpPr txBox="1"/>
            <p:nvPr/>
          </p:nvSpPr>
          <p:spPr>
            <a:xfrm>
              <a:off x="0" y="2924366"/>
              <a:ext cx="10168642" cy="7783586"/>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League Spartan" panose="020B0604020202020204" charset="0"/>
                </a:rPr>
                <a:t>A Healthcare Practice Management System streamlines medical operations, enhancing efficiency and patient care. It integrates scheduling, billing, and electronic health records, ensuring seamless communication among staff. By automating administrative tasks, healthcare providers optimize workflows, reduce errors, and improve overall productivity, leading to better patient experiences and enhanced healthcare delivery.</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Key Features and Functionality</a:t>
            </a:r>
          </a:p>
        </p:txBody>
      </p:sp>
      <p:grpSp>
        <p:nvGrpSpPr>
          <p:cNvPr id="6" name="Group 6"/>
          <p:cNvGrpSpPr/>
          <p:nvPr/>
        </p:nvGrpSpPr>
        <p:grpSpPr>
          <a:xfrm>
            <a:off x="748552" y="7434537"/>
            <a:ext cx="9118396" cy="1721767"/>
            <a:chOff x="0" y="-66675"/>
            <a:chExt cx="12157861" cy="2295690"/>
          </a:xfrm>
        </p:grpSpPr>
        <p:sp>
          <p:nvSpPr>
            <p:cNvPr id="7" name="TextBox 7"/>
            <p:cNvSpPr txBox="1"/>
            <p:nvPr/>
          </p:nvSpPr>
          <p:spPr>
            <a:xfrm>
              <a:off x="0" y="-66675"/>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8" name="TextBox 8"/>
            <p:cNvSpPr txBox="1"/>
            <p:nvPr/>
          </p:nvSpPr>
          <p:spPr>
            <a:xfrm>
              <a:off x="0" y="823467"/>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
        <p:nvSpPr>
          <p:cNvPr id="15" name="TextBox 14">
            <a:extLst>
              <a:ext uri="{FF2B5EF4-FFF2-40B4-BE49-F238E27FC236}">
                <a16:creationId xmlns:a16="http://schemas.microsoft.com/office/drawing/2014/main" id="{E51F34BF-6EB6-8408-5101-EA655E7F73E4}"/>
              </a:ext>
            </a:extLst>
          </p:cNvPr>
          <p:cNvSpPr txBox="1"/>
          <p:nvPr/>
        </p:nvSpPr>
        <p:spPr>
          <a:xfrm>
            <a:off x="1028700" y="5303284"/>
            <a:ext cx="8148016" cy="3416320"/>
          </a:xfrm>
          <a:prstGeom prst="rect">
            <a:avLst/>
          </a:prstGeom>
          <a:noFill/>
        </p:spPr>
        <p:txBody>
          <a:bodyPr wrap="square" rtlCol="0">
            <a:spAutoFit/>
          </a:bodyPr>
          <a:lstStyle/>
          <a:p>
            <a:r>
              <a:rPr lang="en-US" dirty="0">
                <a:solidFill>
                  <a:srgbClr val="F5F5F3"/>
                </a:solidFill>
                <a:latin typeface="League Spartan" panose="020B0604020202020204" charset="0"/>
              </a:rPr>
              <a:t>1. *Appointment Scheduling:* Efficiently manage patient appointments, reducing wait times and optimizing staff schedules.2. *Billing and Invoicing:* Automate billing processes, including insurance claims, reducing errors and ensuring timely payments.3. *Electronic Health Records (EHR):* Store, update, and access patient records securely, enhancing data accuracy and facilitating comprehensive patient care.4. *Staff and Resource Management:* Monitor staff performance, allocate resources effectively, and streamline workflows for improved operational efficiency.5. *Reporting and Analytics:* Generate detailed reports on various aspects of the practice, enabling data-driven decisions and performance analysis.</a:t>
            </a:r>
            <a:endParaRPr lang="en-IN" dirty="0">
              <a:solidFill>
                <a:srgbClr val="F5F5F3"/>
              </a:solidFill>
              <a:latin typeface="League Spartan"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2456641"/>
            <a:ext cx="8408404" cy="4256541"/>
            <a:chOff x="0" y="142875"/>
            <a:chExt cx="11211206" cy="5675388"/>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8"/>
              <a:ext cx="11211206" cy="594180"/>
            </a:xfrm>
            <a:prstGeom prst="rect">
              <a:avLst/>
            </a:prstGeom>
          </p:spPr>
          <p:txBody>
            <a:bodyPr wrap="square" lIns="0" tIns="0" rIns="0" bIns="0" rtlCol="0" anchor="t">
              <a:spAutoFit/>
            </a:bodyPr>
            <a:lstStyle/>
            <a:p>
              <a:pPr lvl="0">
                <a:lnSpc>
                  <a:spcPts val="3750"/>
                </a:lnSpc>
                <a:spcBef>
                  <a:spcPct val="0"/>
                </a:spcBef>
              </a:pPr>
              <a:endParaRPr lang="en-US" sz="2500" u="none" strike="noStrike" dirty="0">
                <a:solidFill>
                  <a:srgbClr val="F5F5F3"/>
                </a:solidFill>
                <a:latin typeface="Glacial Indifference Bold"/>
              </a:endParaRPr>
            </a:p>
          </p:txBody>
        </p:sp>
        <p:sp>
          <p:nvSpPr>
            <p:cNvPr id="6" name="TextBox 6"/>
            <p:cNvSpPr txBox="1"/>
            <p:nvPr/>
          </p:nvSpPr>
          <p:spPr>
            <a:xfrm>
              <a:off x="0" y="3403700"/>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7" name="TextBox 7"/>
            <p:cNvSpPr txBox="1"/>
            <p:nvPr/>
          </p:nvSpPr>
          <p:spPr>
            <a:xfrm>
              <a:off x="0" y="5224083"/>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
        <p:nvSpPr>
          <p:cNvPr id="13" name="TextBox 12">
            <a:extLst>
              <a:ext uri="{FF2B5EF4-FFF2-40B4-BE49-F238E27FC236}">
                <a16:creationId xmlns:a16="http://schemas.microsoft.com/office/drawing/2014/main" id="{691862CA-1D42-840C-6CB1-E2B627651426}"/>
              </a:ext>
            </a:extLst>
          </p:cNvPr>
          <p:cNvSpPr txBox="1"/>
          <p:nvPr/>
        </p:nvSpPr>
        <p:spPr>
          <a:xfrm>
            <a:off x="7620000" y="4013223"/>
            <a:ext cx="9753600" cy="2862322"/>
          </a:xfrm>
          <a:prstGeom prst="rect">
            <a:avLst/>
          </a:prstGeom>
          <a:noFill/>
        </p:spPr>
        <p:txBody>
          <a:bodyPr wrap="square" rtlCol="0">
            <a:spAutoFit/>
          </a:bodyPr>
          <a:lstStyle/>
          <a:p>
            <a:r>
              <a:rPr lang="en-US" sz="1800" u="none" strike="noStrike" dirty="0">
                <a:solidFill>
                  <a:srgbClr val="F5F5F3"/>
                </a:solidFill>
                <a:latin typeface="League Spartan" panose="020B0604020202020204" charset="0"/>
              </a:rPr>
              <a:t>The Healthcare Practice Management System's social impact is profound, as it promotes accessible and efficient healthcare services. By optimizing administrative tasks, medical professionals can dedicate more time to patient care, enhancing overall healthcare quality. Patients benefit from streamlined processes, reduced waiting times, and improved accuracy in medical records. Additionally, the system's efficiency lowers operational costs, making healthcare more affordable and accessible to a broader population. Ultimately, it contributes to a healthier society by ensuring healthcare resources are utilized effectively, leading to better patient outcomes and increased satisfaction.</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533400" y="4381501"/>
            <a:ext cx="8391300" cy="3453831"/>
          </a:xfrm>
          <a:prstGeom prst="rect">
            <a:avLst/>
          </a:prstGeom>
        </p:spPr>
        <p:txBody>
          <a:bodyPr wrap="square" lIns="0" tIns="0" rIns="0" bIns="0" rtlCol="0" anchor="t">
            <a:spAutoFit/>
          </a:bodyPr>
          <a:lstStyle/>
          <a:p>
            <a:pPr marL="0" lvl="0" indent="0" algn="l">
              <a:lnSpc>
                <a:spcPts val="2957"/>
              </a:lnSpc>
              <a:spcBef>
                <a:spcPct val="0"/>
              </a:spcBef>
            </a:pPr>
            <a:r>
              <a:rPr lang="en-US" sz="2274" u="none" strike="noStrike" dirty="0">
                <a:solidFill>
                  <a:srgbClr val="F5F5F3"/>
                </a:solidFill>
                <a:latin typeface="League Spartan" panose="020B0604020202020204" charset="0"/>
              </a:rPr>
              <a:t>The Healthcare Practice Management System can adopt a subscription-based revenue model, offering tiered packages based on the size and needs of medical practices. Additional revenue streams can include customization services, integration fees for third-party software, and data analytics insights provided to healthcare providers for a fee. Continuous support and training services can also be offered as add-ons, ensuring a steady and scalable income stream.</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210670"/>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HTML,CSS, JS , DATABASE(SQL).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2179688" y="3254252"/>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7622207" y="3128048"/>
            <a:ext cx="3535026" cy="4287833"/>
            <a:chOff x="657030" y="-116026"/>
            <a:chExt cx="1157357" cy="1403823"/>
          </a:xfrm>
        </p:grpSpPr>
        <p:sp>
          <p:nvSpPr>
            <p:cNvPr id="9" name="Freeform 9"/>
            <p:cNvSpPr/>
            <p:nvPr/>
          </p:nvSpPr>
          <p:spPr>
            <a:xfrm>
              <a:off x="657030" y="-116026"/>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12" name="Group 12"/>
          <p:cNvGrpSpPr/>
          <p:nvPr/>
        </p:nvGrpSpPr>
        <p:grpSpPr>
          <a:xfrm>
            <a:off x="12826372" y="3163909"/>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2714256" y="4484632"/>
            <a:ext cx="2687924" cy="1354217"/>
          </a:xfrm>
          <a:prstGeom prst="rect">
            <a:avLst/>
          </a:prstGeom>
        </p:spPr>
        <p:txBody>
          <a:bodyPr lIns="0" tIns="0" rIns="0" bIns="0" rtlCol="0" anchor="t">
            <a:spAutoFit/>
          </a:bodyPr>
          <a:lstStyle/>
          <a:p>
            <a:pPr algn="ctr"/>
            <a:r>
              <a:rPr lang="en-US" sz="4400" dirty="0">
                <a:solidFill>
                  <a:srgbClr val="FFBD59"/>
                </a:solidFill>
                <a:latin typeface="Garet Bold"/>
              </a:rPr>
              <a:t>Aditya Pillai</a:t>
            </a:r>
          </a:p>
        </p:txBody>
      </p:sp>
      <p:sp>
        <p:nvSpPr>
          <p:cNvPr id="22" name="TextBox 22"/>
          <p:cNvSpPr txBox="1"/>
          <p:nvPr/>
        </p:nvSpPr>
        <p:spPr>
          <a:xfrm>
            <a:off x="3017602" y="6778225"/>
            <a:ext cx="1859198" cy="296428"/>
          </a:xfrm>
          <a:prstGeom prst="rect">
            <a:avLst/>
          </a:prstGeom>
        </p:spPr>
        <p:txBody>
          <a:bodyPr lIns="0" tIns="0" rIns="0" bIns="0" rtlCol="0" anchor="t">
            <a:spAutoFit/>
          </a:bodyPr>
          <a:lstStyle/>
          <a:p>
            <a:pPr marL="0" lvl="0" indent="0">
              <a:lnSpc>
                <a:spcPts val="2387"/>
              </a:lnSpc>
            </a:pPr>
            <a:endParaRPr lang="en-US" sz="1705" spc="341" dirty="0">
              <a:solidFill>
                <a:srgbClr val="FFFFFF"/>
              </a:solidFill>
              <a:latin typeface="Garet"/>
            </a:endParaRPr>
          </a:p>
        </p:txBody>
      </p:sp>
      <p:sp>
        <p:nvSpPr>
          <p:cNvPr id="23" name="TextBox 23"/>
          <p:cNvSpPr txBox="1"/>
          <p:nvPr/>
        </p:nvSpPr>
        <p:spPr>
          <a:xfrm>
            <a:off x="7826647" y="4708033"/>
            <a:ext cx="3126145" cy="932307"/>
          </a:xfrm>
          <a:prstGeom prst="rect">
            <a:avLst/>
          </a:prstGeom>
        </p:spPr>
        <p:txBody>
          <a:bodyPr wrap="square" lIns="0" tIns="0" rIns="0" bIns="0" rtlCol="0" anchor="t">
            <a:spAutoFit/>
          </a:bodyPr>
          <a:lstStyle/>
          <a:p>
            <a:pPr marL="0" lvl="0" indent="0" algn="ctr">
              <a:lnSpc>
                <a:spcPts val="3410"/>
              </a:lnSpc>
            </a:pPr>
            <a:r>
              <a:rPr lang="en-US" sz="4400" dirty="0">
                <a:solidFill>
                  <a:srgbClr val="FFBD59"/>
                </a:solidFill>
                <a:latin typeface="Garet Bold"/>
              </a:rPr>
              <a:t>Avanish Shukla</a:t>
            </a:r>
          </a:p>
        </p:txBody>
      </p:sp>
      <p:sp>
        <p:nvSpPr>
          <p:cNvPr id="24" name="TextBox 24"/>
          <p:cNvSpPr txBox="1"/>
          <p:nvPr/>
        </p:nvSpPr>
        <p:spPr>
          <a:xfrm>
            <a:off x="8444541" y="6778225"/>
            <a:ext cx="2489030" cy="286916"/>
          </a:xfrm>
          <a:prstGeom prst="rect">
            <a:avLst/>
          </a:prstGeom>
        </p:spPr>
        <p:txBody>
          <a:bodyPr lIns="0" tIns="0" rIns="0" bIns="0" rtlCol="0" anchor="t">
            <a:spAutoFit/>
          </a:bodyPr>
          <a:lstStyle/>
          <a:p>
            <a:pPr marL="0" lvl="0" indent="0">
              <a:lnSpc>
                <a:spcPts val="2387"/>
              </a:lnSpc>
            </a:pPr>
            <a:endParaRPr lang="en-US" sz="1705" spc="341" dirty="0">
              <a:solidFill>
                <a:srgbClr val="FFFFFF"/>
              </a:solidFill>
              <a:latin typeface="Blinker"/>
            </a:endParaRPr>
          </a:p>
        </p:txBody>
      </p:sp>
      <p:sp>
        <p:nvSpPr>
          <p:cNvPr id="25" name="TextBox 25"/>
          <p:cNvSpPr txBox="1"/>
          <p:nvPr/>
        </p:nvSpPr>
        <p:spPr>
          <a:xfrm>
            <a:off x="12826372" y="4727078"/>
            <a:ext cx="3535026" cy="932307"/>
          </a:xfrm>
          <a:prstGeom prst="rect">
            <a:avLst/>
          </a:prstGeom>
        </p:spPr>
        <p:txBody>
          <a:bodyPr wrap="square" lIns="0" tIns="0" rIns="0" bIns="0" rtlCol="0" anchor="t">
            <a:spAutoFit/>
          </a:bodyPr>
          <a:lstStyle/>
          <a:p>
            <a:pPr marL="0" lvl="0" indent="0" algn="ctr">
              <a:lnSpc>
                <a:spcPts val="3410"/>
              </a:lnSpc>
            </a:pPr>
            <a:r>
              <a:rPr lang="en-US" sz="4400" dirty="0">
                <a:solidFill>
                  <a:srgbClr val="FFBD59"/>
                </a:solidFill>
                <a:latin typeface="Garet Bold"/>
              </a:rPr>
              <a:t>Sujal Ghonmode</a:t>
            </a:r>
          </a:p>
        </p:txBody>
      </p:sp>
      <p:sp>
        <p:nvSpPr>
          <p:cNvPr id="27" name="TextBox 27"/>
          <p:cNvSpPr txBox="1"/>
          <p:nvPr/>
        </p:nvSpPr>
        <p:spPr>
          <a:xfrm>
            <a:off x="13824425" y="6838079"/>
            <a:ext cx="1859198" cy="286916"/>
          </a:xfrm>
          <a:prstGeom prst="rect">
            <a:avLst/>
          </a:prstGeom>
        </p:spPr>
        <p:txBody>
          <a:bodyPr lIns="0" tIns="0" rIns="0" bIns="0" rtlCol="0" anchor="t">
            <a:spAutoFit/>
          </a:bodyPr>
          <a:lstStyle/>
          <a:p>
            <a:pPr marL="0" lvl="0" indent="0">
              <a:lnSpc>
                <a:spcPts val="2387"/>
              </a:lnSpc>
            </a:pPr>
            <a:endParaRPr lang="en-US" sz="1705" spc="341" dirty="0">
              <a:solidFill>
                <a:srgbClr val="FFFFFF"/>
              </a:solidFill>
              <a:latin typeface="Blinker"/>
            </a:endParaRPr>
          </a:p>
        </p:txBody>
      </p:sp>
      <p:sp>
        <p:nvSpPr>
          <p:cNvPr id="29" name="TextBox 28">
            <a:extLst>
              <a:ext uri="{FF2B5EF4-FFF2-40B4-BE49-F238E27FC236}">
                <a16:creationId xmlns:a16="http://schemas.microsoft.com/office/drawing/2014/main" id="{396800B7-6D6B-12B3-454B-664DE9B57932}"/>
              </a:ext>
            </a:extLst>
          </p:cNvPr>
          <p:cNvSpPr txBox="1"/>
          <p:nvPr/>
        </p:nvSpPr>
        <p:spPr>
          <a:xfrm>
            <a:off x="8267699" y="6695809"/>
            <a:ext cx="1752600" cy="461665"/>
          </a:xfrm>
          <a:prstGeom prst="rect">
            <a:avLst/>
          </a:prstGeom>
          <a:noFill/>
        </p:spPr>
        <p:txBody>
          <a:bodyPr wrap="square" rtlCol="0">
            <a:spAutoFit/>
          </a:bodyPr>
          <a:lstStyle/>
          <a:p>
            <a:endParaRPr lang="en-IN" sz="2400" dirty="0">
              <a:solidFill>
                <a:schemeClr val="bg1"/>
              </a:solidFill>
              <a:latin typeface="Blinker"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485</Words>
  <Application>Microsoft Office PowerPoint</Application>
  <PresentationFormat>Custom</PresentationFormat>
  <Paragraphs>20</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Poppins</vt:lpstr>
      <vt:lpstr>Arial</vt:lpstr>
      <vt:lpstr>Calibri</vt:lpstr>
      <vt:lpstr>Garet</vt:lpstr>
      <vt:lpstr>League Spartan</vt:lpstr>
      <vt:lpstr>Blinker</vt:lpstr>
      <vt:lpstr>Glacial Indifference Bold</vt:lpstr>
      <vt:lpstr>Mont Bold</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ADITYA PILLAI</cp:lastModifiedBy>
  <cp:revision>5</cp:revision>
  <dcterms:created xsi:type="dcterms:W3CDTF">2006-08-16T00:00:00Z</dcterms:created>
  <dcterms:modified xsi:type="dcterms:W3CDTF">2023-10-28T06:03:51Z</dcterms:modified>
  <dc:identifier>DAFxrxF-qp8</dc:identifier>
</cp:coreProperties>
</file>